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43" r:id="rId3"/>
    <p:sldId id="340" r:id="rId4"/>
    <p:sldId id="344" r:id="rId5"/>
    <p:sldId id="345" r:id="rId6"/>
    <p:sldId id="346" r:id="rId7"/>
    <p:sldId id="347" r:id="rId8"/>
    <p:sldId id="348" r:id="rId9"/>
    <p:sldId id="352" r:id="rId10"/>
    <p:sldId id="264" r:id="rId11"/>
    <p:sldId id="349" r:id="rId12"/>
    <p:sldId id="350" r:id="rId13"/>
    <p:sldId id="351" r:id="rId14"/>
    <p:sldId id="319" r:id="rId15"/>
    <p:sldId id="320" r:id="rId16"/>
    <p:sldId id="327" r:id="rId17"/>
    <p:sldId id="321" r:id="rId18"/>
    <p:sldId id="322" r:id="rId19"/>
    <p:sldId id="323" r:id="rId20"/>
    <p:sldId id="324" r:id="rId21"/>
    <p:sldId id="341" r:id="rId22"/>
    <p:sldId id="325" r:id="rId23"/>
    <p:sldId id="329" r:id="rId24"/>
    <p:sldId id="331" r:id="rId25"/>
    <p:sldId id="342" r:id="rId26"/>
    <p:sldId id="332" r:id="rId27"/>
    <p:sldId id="330" r:id="rId28"/>
    <p:sldId id="339" r:id="rId29"/>
    <p:sldId id="333" r:id="rId30"/>
    <p:sldId id="334" r:id="rId31"/>
    <p:sldId id="353" r:id="rId32"/>
    <p:sldId id="335" r:id="rId33"/>
    <p:sldId id="336" r:id="rId34"/>
    <p:sldId id="337" r:id="rId35"/>
    <p:sldId id="338" r:id="rId36"/>
    <p:sldId id="326" r:id="rId37"/>
    <p:sldId id="32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4" autoAdjust="0"/>
    <p:restoredTop sz="87273" autoAdjust="0"/>
  </p:normalViewPr>
  <p:slideViewPr>
    <p:cSldViewPr snapToGrid="0">
      <p:cViewPr varScale="1">
        <p:scale>
          <a:sx n="100" d="100"/>
          <a:sy n="100" d="100"/>
        </p:scale>
        <p:origin x="11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7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r>
              <a:rPr lang="en-US" altLang="zh-CN" dirty="0" smtClean="0"/>
              <a:t>https://blog.csdn.net/qq_35490191/article/details/80598620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6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参考 </a:t>
            </a:r>
            <a:r>
              <a:rPr kumimoji="1" lang="en-US" altLang="zh-CN" dirty="0" smtClean="0"/>
              <a:t>https://blog.csdn.net/su749520/article/details/122005568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参考：嵩</a:t>
            </a:r>
            <a:r>
              <a:rPr lang="en-US" altLang="zh-CN" dirty="0" smtClean="0"/>
              <a:t>Beautiful Soup</a:t>
            </a:r>
            <a:r>
              <a:rPr lang="zh-CN" altLang="en-US" dirty="0" smtClean="0"/>
              <a:t>库入门</a:t>
            </a:r>
            <a:r>
              <a:rPr lang="en-US" altLang="zh-CN" dirty="0" smtClean="0"/>
              <a:t>PPT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7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r>
              <a:rPr lang="en-US" altLang="zh-CN" dirty="0" smtClean="0"/>
              <a:t>https://blog.csdn.net/qq_39504519/article/details/107023545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69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参考：嵩天 </a:t>
            </a:r>
            <a:r>
              <a:rPr lang="en-US" altLang="zh-CN" dirty="0" smtClean="0"/>
              <a:t>requests</a:t>
            </a:r>
            <a:r>
              <a:rPr lang="zh-CN" altLang="en-US" dirty="0" smtClean="0"/>
              <a:t>库入门</a:t>
            </a:r>
            <a:r>
              <a:rPr lang="en-US" altLang="zh-CN" dirty="0" smtClean="0"/>
              <a:t>PPT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1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python/python-tutorial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obingxianer/spi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html/index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24027"/>
            <a:ext cx="9144000" cy="9337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网络爬虫基本原理</a:t>
            </a:r>
            <a:endParaRPr lang="en-US" altLang="zh-CN" sz="3200" dirty="0"/>
          </a:p>
          <a:p>
            <a:pPr lvl="1"/>
            <a:r>
              <a:rPr lang="zh-CN" altLang="en-US" sz="3200" dirty="0"/>
              <a:t>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371162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36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是一种解释型语言：</a:t>
            </a:r>
            <a:r>
              <a:rPr lang="zh-CN" altLang="en-US" dirty="0"/>
              <a:t> 这意味着开发过程中没有了编译这个环节。类似于</a:t>
            </a:r>
            <a:r>
              <a:rPr lang="en-US" dirty="0"/>
              <a:t>PHP</a:t>
            </a:r>
            <a:r>
              <a:rPr lang="zh-CN" altLang="en-US" dirty="0"/>
              <a:t>和</a:t>
            </a:r>
            <a:r>
              <a:rPr lang="en-US" dirty="0"/>
              <a:t>Perl</a:t>
            </a:r>
            <a:r>
              <a:rPr lang="zh-CN" altLang="en-US" dirty="0"/>
              <a:t>语言。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是交互式语言：</a:t>
            </a:r>
            <a:r>
              <a:rPr lang="zh-CN" altLang="en-US" dirty="0"/>
              <a:t> 这意味着，您可以在一个 </a:t>
            </a:r>
            <a:r>
              <a:rPr lang="en-US" dirty="0"/>
              <a:t>Python </a:t>
            </a:r>
            <a:r>
              <a:rPr lang="zh-CN" altLang="en-US" dirty="0"/>
              <a:t>提示符 </a:t>
            </a:r>
            <a:r>
              <a:rPr lang="en-US" altLang="zh-CN" b="1" dirty="0"/>
              <a:t>&gt;&gt;&gt;</a:t>
            </a:r>
            <a:r>
              <a:rPr lang="zh-CN" altLang="en-US" dirty="0"/>
              <a:t> 后直接执行代码。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是面向对象语言</a:t>
            </a:r>
            <a:r>
              <a:rPr lang="en-US" altLang="zh-CN" b="1" dirty="0"/>
              <a:t>:</a:t>
            </a:r>
            <a:r>
              <a:rPr lang="zh-CN" altLang="en-US" dirty="0"/>
              <a:t> 这意味着</a:t>
            </a:r>
            <a:r>
              <a:rPr lang="en-US" dirty="0"/>
              <a:t>Python</a:t>
            </a:r>
            <a:r>
              <a:rPr lang="zh-CN" altLang="en-US" dirty="0"/>
              <a:t>支持面向对象的风格或代码封装在对象的编程技术。</a:t>
            </a:r>
          </a:p>
          <a:p>
            <a:pPr latinLnBrk="1">
              <a:lnSpc>
                <a:spcPct val="160000"/>
              </a:lnSpc>
            </a:pPr>
            <a:r>
              <a:rPr lang="en-US" sz="8700" b="1" dirty="0"/>
              <a:t>Python </a:t>
            </a:r>
            <a:r>
              <a:rPr lang="zh-CN" altLang="en-US" sz="8700" b="1" dirty="0"/>
              <a:t>是最适合初学者的语言</a:t>
            </a:r>
            <a:r>
              <a:rPr lang="zh-CN" altLang="en-US" b="1" dirty="0"/>
              <a:t>：</a:t>
            </a:r>
            <a:r>
              <a:rPr lang="en-US" dirty="0"/>
              <a:t>Python </a:t>
            </a:r>
            <a:r>
              <a:rPr lang="zh-CN" altLang="en-US" dirty="0"/>
              <a:t>对初级程序员而言，是一种伟大的语言，它支持广泛的应用程序开发，从简单的文字处理到 </a:t>
            </a:r>
            <a:r>
              <a:rPr lang="en-US" dirty="0"/>
              <a:t>WWW </a:t>
            </a:r>
            <a:r>
              <a:rPr lang="zh-CN" altLang="en-US" dirty="0"/>
              <a:t>浏览器再到游戏。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参考教程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https://www.runoob.com/python/python-tutorial.html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第一个程序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en-US" b="1" dirty="0"/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A63E-8610-964D-A9DF-775068BF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44" y="1882775"/>
            <a:ext cx="21209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189B2-5E82-6449-9BB0-FEEA4A3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7" y="1942167"/>
            <a:ext cx="2235200" cy="397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26E5-7C38-F94B-A477-55A5A03E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30" y="2009775"/>
            <a:ext cx="20320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EE29-2B4F-ED46-8DE5-5DDE7757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43" y="1882775"/>
            <a:ext cx="224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406588"/>
            <a:ext cx="10515600" cy="68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cheap,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81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网络爬虫基本原理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40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</a:p>
        </p:txBody>
      </p:sp>
    </p:spTree>
    <p:extLst>
      <p:ext uri="{BB962C8B-B14F-4D97-AF65-F5344CB8AC3E}">
        <p14:creationId xmlns:p14="http://schemas.microsoft.com/office/powerpoint/2010/main" val="81521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7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/>
              <a:t>参考资料：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23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306154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网页基本结构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9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http://www.w3school.com.cn/html/index.asp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FB3F-0D10-AB43-AAF3-7F026B6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85" y="1690688"/>
            <a:ext cx="8498460" cy="4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865" y="1388534"/>
            <a:ext cx="6552376" cy="48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requests.request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requests.get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requests.head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requests.post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requests.put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requests.patch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requests.delete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24700" y="3861475"/>
            <a:ext cx="3848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库只有一个核心方法，即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。而其余六个方法则是通过调用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方法来实现各种各样的操作。通过封装调用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方法，加之添加其他代码，减少编程人员的代码编写量。所以说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方法是个方法的基础方法。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C654A35-486E-0440-A6CE-2A7ACB24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0879" y="1840615"/>
            <a:ext cx="927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CN" dirty="0" smtClean="0"/>
              <a:t># -*- coding: UTF-8 -*-</a:t>
            </a:r>
          </a:p>
          <a:p>
            <a:pPr marL="0" indent="0">
              <a:buNone/>
            </a:pPr>
            <a:r>
              <a:rPr kumimoji="1" lang="en-US" altLang="zh-CN" dirty="0" smtClean="0"/>
              <a:t>import requests</a:t>
            </a:r>
          </a:p>
          <a:p>
            <a:pPr marL="0" indent="0">
              <a:buNone/>
            </a:pPr>
            <a:r>
              <a:rPr kumimoji="1" lang="en-US" altLang="zh-CN" dirty="0" err="1" smtClean="0"/>
              <a:t>def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getHtmlText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):</a:t>
            </a:r>
          </a:p>
          <a:p>
            <a:pPr marL="0" indent="0">
              <a:buNone/>
            </a:pPr>
            <a:r>
              <a:rPr kumimoji="1" lang="en-US" altLang="zh-CN" dirty="0" smtClean="0"/>
              <a:t>    try: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 = </a:t>
            </a:r>
            <a:r>
              <a:rPr kumimoji="1" lang="en-US" altLang="zh-CN" dirty="0" err="1" smtClean="0"/>
              <a:t>requests.get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r.raise_for_status</a:t>
            </a:r>
            <a:r>
              <a:rPr kumimoji="1" lang="en-US" altLang="zh-CN" dirty="0" smtClean="0"/>
              <a:t>()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r.encoding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r.apparent_encoding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</a:t>
            </a:r>
            <a:r>
              <a:rPr kumimoji="1" lang="en-US" altLang="zh-CN" dirty="0" smtClean="0"/>
              <a:t> = open("test.txt", "w")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fo.write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r.text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fo.close</a:t>
            </a:r>
            <a:r>
              <a:rPr kumimoji="1" lang="en-US" altLang="zh-CN" dirty="0" smtClean="0"/>
              <a:t>()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return </a:t>
            </a:r>
            <a:r>
              <a:rPr kumimoji="1" lang="en-US" altLang="zh-CN" dirty="0" err="1" smtClean="0"/>
              <a:t>r.text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except: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return "exception"</a:t>
            </a:r>
            <a:endParaRPr kumimoji="1" lang="en-US" altLang="zh-CN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05500" y="1605260"/>
            <a:ext cx="3667125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if __name__ == "__main__":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= "https://ctext.org/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print(</a:t>
            </a:r>
            <a:r>
              <a:rPr kumimoji="1" lang="en-US" altLang="zh-CN" dirty="0" err="1"/>
              <a:t>getHtmlText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308" y="1685103"/>
            <a:ext cx="87895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02280"/>
            <a:ext cx="10515600" cy="807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是世界上最好的语言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061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04"/>
            <a:ext cx="56909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bs4 import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"https://ctext.org/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 =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requests.get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r.raise_for_status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r.encoding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r.apparent_encoding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demo =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r.text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soup =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(demo, "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html.parser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# print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soup.prettify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soup.title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soup.title.string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soup.a.attrs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'])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parent in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soup.a.parents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if parent is None: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continue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else: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print(parent.name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except: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print("exception")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解析器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33" y="1810543"/>
            <a:ext cx="11488543" cy="35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9434"/>
          <a:stretch/>
        </p:blipFill>
        <p:spPr>
          <a:xfrm>
            <a:off x="6286500" y="4435608"/>
            <a:ext cx="5600700" cy="20105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4" y="1388534"/>
            <a:ext cx="9448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内容遍历方式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557" y="1690688"/>
            <a:ext cx="3827993" cy="452431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(1).contents 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子节点的列表，将所有儿子节点存入列表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(2).children 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子节点的迭代类型，与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.contents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用于循环遍历儿子节点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(3).descendants 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子孙节点的迭代类型，包含所有子孙节点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用于循环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child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soup.body.children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print(child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遍历儿子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child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soup.body.descendants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print(child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遍历子孙节点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1733" y="1690688"/>
            <a:ext cx="3343275" cy="452431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上行遍历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(1).parent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：节点的父亲标签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(2).parents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：节点先辈标签的迭代类型，用于循环遍历先辈节点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soup =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(demo, "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html.parser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")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parent in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soup.a.parents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#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标签的先辈标签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if parent is None: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print(parent)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else: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print(parent.name)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58100" y="1690688"/>
            <a:ext cx="4410075" cy="452431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1).next_sibling ：返回按照HTML文本顺序的下一个平行节点标签(2).previous_sibling： 返回按照HTML文本顺序的上一个平行节点标签(3).next_siblings ：迭代类型，返回按照HTML文本顺序的后续所有平行结点标签(4).previous_siblings： 迭代类型，返回按照HTML文本顺序的前续所有平行节点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sibling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soup.a.next_siblings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遍历后续节点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print(sibling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sibling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soup.a.previous_siblings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遍历前续节点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print(sibling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45" y="1450429"/>
            <a:ext cx="6824672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44622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8911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9622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这个问题，程序猿可以吵上一晚上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然而，这并不是重点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11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987118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今天属于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357C-2CE7-B948-901D-D8AC89A9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12" y="4087906"/>
            <a:ext cx="2869676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33EDB1-8D63-3E4B-9A04-06496161E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699732"/>
            <a:ext cx="7870660" cy="3935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E85C6-A424-504A-9241-7A63F7C7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30" y="4571118"/>
            <a:ext cx="6743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5689</TotalTime>
  <Words>1395</Words>
  <Application>Microsoft Office PowerPoint</Application>
  <PresentationFormat>宽屏</PresentationFormat>
  <Paragraphs>221</Paragraphs>
  <Slides>37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Helvetica Neue</vt:lpstr>
      <vt:lpstr>MicrosoftYaHei</vt:lpstr>
      <vt:lpstr>等线</vt:lpstr>
      <vt:lpstr>等线 Light</vt:lpstr>
      <vt:lpstr>宋体</vt:lpstr>
      <vt:lpstr>微软雅黑</vt:lpstr>
      <vt:lpstr>微软雅黑</vt:lpstr>
      <vt:lpstr>Arial</vt:lpstr>
      <vt:lpstr>Calibri</vt:lpstr>
      <vt:lpstr>Consolas</vt:lpstr>
      <vt:lpstr>Times New Roman</vt:lpstr>
      <vt:lpstr>Wingdings</vt:lpstr>
      <vt:lpstr>Office 主题​​</vt:lpstr>
      <vt:lpstr>Python基础与网络爬虫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Python基础</vt:lpstr>
      <vt:lpstr>1 Python基础</vt:lpstr>
      <vt:lpstr>PowerPoint 演示文稿</vt:lpstr>
      <vt:lpstr>2 网络爬虫基本原理</vt:lpstr>
      <vt:lpstr>2.1 什么是网络爬虫</vt:lpstr>
      <vt:lpstr>2.1 什么是网络爬虫</vt:lpstr>
      <vt:lpstr>2.2 网络爬虫的基本原理</vt:lpstr>
      <vt:lpstr>2.3 网络爬虫的爬行策略</vt:lpstr>
      <vt:lpstr>2.3.1 深度优先遍历</vt:lpstr>
      <vt:lpstr>2.3.2 广度优先遍历</vt:lpstr>
      <vt:lpstr>3 运用Python写简单的爬虫</vt:lpstr>
      <vt:lpstr>3.1 网页基本结构</vt:lpstr>
      <vt:lpstr>3.2 requests库</vt:lpstr>
      <vt:lpstr>3.2.1 requests库7个方法</vt:lpstr>
      <vt:lpstr>3.2.1 requests库7个方法</vt:lpstr>
      <vt:lpstr>3.2.2 requests 通用代码</vt:lpstr>
      <vt:lpstr>3.3 robots协议</vt:lpstr>
      <vt:lpstr>3.4 爬虫规则 Tips</vt:lpstr>
      <vt:lpstr>3.5 Beautiful Soup</vt:lpstr>
      <vt:lpstr>3.5.1 Beautiful Soup 初次尝试</vt:lpstr>
      <vt:lpstr>3.5.1 Beautiful Soup 解析器</vt:lpstr>
      <vt:lpstr>3.5.2 BeautifulSoup类的基本元素 </vt:lpstr>
      <vt:lpstr>3.5.3 基于bs4库的HTML内容遍历 </vt:lpstr>
      <vt:lpstr>3.5.3 内容遍历方式</vt:lpstr>
      <vt:lpstr>3.5.3 搜索所有&lt;&gt;标签 </vt:lpstr>
      <vt:lpstr>3.6 爬虫进阶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wanghx</cp:lastModifiedBy>
  <cp:revision>173</cp:revision>
  <dcterms:created xsi:type="dcterms:W3CDTF">2017-10-10T05:31:47Z</dcterms:created>
  <dcterms:modified xsi:type="dcterms:W3CDTF">2022-04-26T06:37:17Z</dcterms:modified>
</cp:coreProperties>
</file>